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97" r:id="rId3"/>
    <p:sldId id="276" r:id="rId4"/>
    <p:sldId id="277" r:id="rId5"/>
    <p:sldId id="281" r:id="rId6"/>
    <p:sldId id="282" r:id="rId7"/>
    <p:sldId id="274" r:id="rId8"/>
    <p:sldId id="284" r:id="rId9"/>
    <p:sldId id="273" r:id="rId10"/>
    <p:sldId id="279" r:id="rId11"/>
    <p:sldId id="278" r:id="rId12"/>
    <p:sldId id="275" r:id="rId13"/>
    <p:sldId id="295" r:id="rId14"/>
    <p:sldId id="296" r:id="rId15"/>
    <p:sldId id="299" r:id="rId16"/>
    <p:sldId id="287" r:id="rId17"/>
    <p:sldId id="288" r:id="rId18"/>
    <p:sldId id="289" r:id="rId19"/>
    <p:sldId id="290" r:id="rId20"/>
    <p:sldId id="280" r:id="rId21"/>
    <p:sldId id="292" r:id="rId22"/>
    <p:sldId id="291" r:id="rId23"/>
    <p:sldId id="293" r:id="rId24"/>
    <p:sldId id="298" r:id="rId25"/>
  </p:sldIdLst>
  <p:sldSz cx="9144000" cy="6858000" type="screen4x3"/>
  <p:notesSz cx="6954838" cy="9240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F7F7F7"/>
    <a:srgbClr val="D9D9D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14" autoAdjust="0"/>
    <p:restoredTop sz="94624" autoAdjust="0"/>
  </p:normalViewPr>
  <p:slideViewPr>
    <p:cSldViewPr>
      <p:cViewPr varScale="1">
        <p:scale>
          <a:sx n="85" d="100"/>
          <a:sy n="85" d="100"/>
        </p:scale>
        <p:origin x="-152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y\Dropbox\IFTA-IRP%20Documentation\Lane%20Pricin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ary\Dropbox\IFTA-IRP%20Documentation\Lane%20Pric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Sheet1!$A$2:$A$11</c:f>
              <c:strCache>
                <c:ptCount val="10"/>
                <c:pt idx="0">
                  <c:v>EIA avg - 2.782</c:v>
                </c:pt>
                <c:pt idx="1">
                  <c:v>Atlanta - Buffalo - 2.899</c:v>
                </c:pt>
                <c:pt idx="2">
                  <c:v>Chicago - Dallas - 2.681</c:v>
                </c:pt>
                <c:pt idx="3">
                  <c:v>Seattle  - Phoenix - 2.876</c:v>
                </c:pt>
                <c:pt idx="4">
                  <c:v>Houston - Mobile - 2.704</c:v>
                </c:pt>
                <c:pt idx="5">
                  <c:v>Los Angeles - Denver - 2.795</c:v>
                </c:pt>
                <c:pt idx="6">
                  <c:v>Dallas - Jacksonville - 2.726 </c:v>
                </c:pt>
                <c:pt idx="7">
                  <c:v>Memphis - Cleveland - 2.720</c:v>
                </c:pt>
                <c:pt idx="8">
                  <c:v>Philadelphia - Indianapolis - 2.881</c:v>
                </c:pt>
                <c:pt idx="9">
                  <c:v>St Louis - Boston - 2.872</c:v>
                </c:pt>
              </c:strCache>
            </c:strRef>
          </c:cat>
          <c:val>
            <c:numRef>
              <c:f>Sheet1!$B$2:$B$11</c:f>
              <c:numCache>
                <c:formatCode>"$"#,##0.000</c:formatCode>
                <c:ptCount val="10"/>
                <c:pt idx="0">
                  <c:v>2.782</c:v>
                </c:pt>
                <c:pt idx="1">
                  <c:v>2.8989999999999987</c:v>
                </c:pt>
                <c:pt idx="2">
                  <c:v>2.681</c:v>
                </c:pt>
                <c:pt idx="3">
                  <c:v>2.8759999999999977</c:v>
                </c:pt>
                <c:pt idx="4">
                  <c:v>2.7040000000000002</c:v>
                </c:pt>
                <c:pt idx="5">
                  <c:v>2.7949999999999999</c:v>
                </c:pt>
                <c:pt idx="6">
                  <c:v>2.726</c:v>
                </c:pt>
                <c:pt idx="7">
                  <c:v>2.72</c:v>
                </c:pt>
                <c:pt idx="8">
                  <c:v>2.8809999999999998</c:v>
                </c:pt>
                <c:pt idx="9">
                  <c:v>2.8719999999999977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087680"/>
        <c:axId val="82542976"/>
      </c:barChart>
      <c:catAx>
        <c:axId val="80087680"/>
        <c:scaling>
          <c:orientation val="minMax"/>
        </c:scaling>
        <c:delete val="0"/>
        <c:axPos val="b"/>
        <c:majorTickMark val="out"/>
        <c:minorTickMark val="none"/>
        <c:tickLblPos val="nextTo"/>
        <c:crossAx val="82542976"/>
        <c:crosses val="autoZero"/>
        <c:auto val="1"/>
        <c:lblAlgn val="ctr"/>
        <c:lblOffset val="100"/>
        <c:noMultiLvlLbl val="0"/>
      </c:catAx>
      <c:valAx>
        <c:axId val="82542976"/>
        <c:scaling>
          <c:orientation val="minMax"/>
        </c:scaling>
        <c:delete val="0"/>
        <c:axPos val="l"/>
        <c:majorGridlines/>
        <c:numFmt formatCode="&quot;$&quot;#,##0.000" sourceLinked="1"/>
        <c:majorTickMark val="out"/>
        <c:minorTickMark val="none"/>
        <c:tickLblPos val="nextTo"/>
        <c:crossAx val="800876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Sheet3!$A$1:$A$10</c:f>
              <c:strCache>
                <c:ptCount val="10"/>
                <c:pt idx="0">
                  <c:v>EIA avg - 2.782</c:v>
                </c:pt>
                <c:pt idx="1">
                  <c:v>Atlanta - Buffalo - 2.875</c:v>
                </c:pt>
                <c:pt idx="2">
                  <c:v>Chicago - Dallas - 2.635</c:v>
                </c:pt>
                <c:pt idx="3">
                  <c:v>Seattle  - Phoenix - 2.876</c:v>
                </c:pt>
                <c:pt idx="4">
                  <c:v>Houston - Mobile - 2.649</c:v>
                </c:pt>
                <c:pt idx="5">
                  <c:v>Los Angeles - Denver - 2.751</c:v>
                </c:pt>
                <c:pt idx="6">
                  <c:v>Dallas - Jacksonville - 2.683 </c:v>
                </c:pt>
                <c:pt idx="7">
                  <c:v>Memphis - Cleveland - 2.646</c:v>
                </c:pt>
                <c:pt idx="8">
                  <c:v>Philadelphia - Indianapolis -2.838</c:v>
                </c:pt>
                <c:pt idx="9">
                  <c:v>St Louis - Boston - 2.821</c:v>
                </c:pt>
              </c:strCache>
            </c:strRef>
          </c:cat>
          <c:val>
            <c:numRef>
              <c:f>Sheet3!$B$1:$B$10</c:f>
              <c:numCache>
                <c:formatCode>"$"#,##0.000</c:formatCode>
                <c:ptCount val="10"/>
                <c:pt idx="0">
                  <c:v>2.782</c:v>
                </c:pt>
                <c:pt idx="1">
                  <c:v>2.8749999999999987</c:v>
                </c:pt>
                <c:pt idx="2">
                  <c:v>2.6349999999999998</c:v>
                </c:pt>
                <c:pt idx="3">
                  <c:v>2.8249999999999997</c:v>
                </c:pt>
                <c:pt idx="4">
                  <c:v>2.649</c:v>
                </c:pt>
                <c:pt idx="5">
                  <c:v>2.7509999999999999</c:v>
                </c:pt>
                <c:pt idx="6">
                  <c:v>2.6829999999999998</c:v>
                </c:pt>
                <c:pt idx="7">
                  <c:v>2.6459999999999999</c:v>
                </c:pt>
                <c:pt idx="8">
                  <c:v>2.8379999999999987</c:v>
                </c:pt>
                <c:pt idx="9">
                  <c:v>2.8209999999999997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2572800"/>
        <c:axId val="82574336"/>
      </c:barChart>
      <c:catAx>
        <c:axId val="82572800"/>
        <c:scaling>
          <c:orientation val="minMax"/>
        </c:scaling>
        <c:delete val="0"/>
        <c:axPos val="b"/>
        <c:majorTickMark val="out"/>
        <c:minorTickMark val="none"/>
        <c:tickLblPos val="nextTo"/>
        <c:crossAx val="82574336"/>
        <c:crosses val="autoZero"/>
        <c:auto val="1"/>
        <c:lblAlgn val="ctr"/>
        <c:lblOffset val="100"/>
        <c:noMultiLvlLbl val="0"/>
      </c:catAx>
      <c:valAx>
        <c:axId val="82574336"/>
        <c:scaling>
          <c:orientation val="minMax"/>
        </c:scaling>
        <c:delete val="0"/>
        <c:axPos val="l"/>
        <c:majorGridlines/>
        <c:numFmt formatCode="&quot;$&quot;#,##0.000" sourceLinked="1"/>
        <c:majorTickMark val="out"/>
        <c:minorTickMark val="none"/>
        <c:tickLblPos val="nextTo"/>
        <c:crossAx val="825728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7288"/>
            <a:ext cx="3013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46" tIns="46273" rIns="92546" bIns="46273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63309CE9-D754-43EB-A300-83492D544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495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E2492EEB-F1F7-4E3F-B882-2FE06BA971CF}" type="datetimeFigureOut">
              <a:rPr lang="en-US"/>
              <a:pPr>
                <a:defRPr/>
              </a:pPr>
              <a:t>3/7/2016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3738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9438"/>
            <a:ext cx="5564188" cy="4157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EB3C3064-AFCF-425E-AE86-11E656955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58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7B04E-F6D8-4609-8BEB-075F4EC93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"/>
            <a:ext cx="2078038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0313" y="204788"/>
            <a:ext cx="1395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560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FAC58-78F8-43A9-84DF-A160F7E07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72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FAD3-8C4E-4810-9136-219F4E43C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729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378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553A9-1C3A-4D6B-B560-E673712578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438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C9160-51FC-4BDD-A1F4-44E7CB40F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9947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A49D-7B53-485E-88D3-C730ECC8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580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2E69-7E90-47B3-B58E-A6E68F9F2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740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8F0FA-5E6D-4722-88D6-93B8C8137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501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381E2-ACC5-4143-98BF-C3E7A93BBE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838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F24C-9C51-4461-A2AB-131F18A87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636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CBC11-4202-42E4-9B87-5BF3F4A5A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" descr="http://www.irponline.org/resource/resmgr/images/iftatest.g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7738"/>
            <a:ext cx="1905000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150" y="5749925"/>
            <a:ext cx="1212850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552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5000"/>
                <a:lumOff val="35000"/>
              </a:schemeClr>
            </a:gs>
            <a:gs pos="100000">
              <a:srgbClr val="F7F7F7"/>
            </a:gs>
            <a:gs pos="21000">
              <a:srgbClr val="B2B2B2"/>
            </a:gs>
            <a:gs pos="0">
              <a:schemeClr val="bg2">
                <a:lumMod val="40000"/>
                <a:lumOff val="60000"/>
              </a:schemeClr>
            </a:gs>
            <a:gs pos="100000">
              <a:schemeClr val="bg1">
                <a:lumMod val="9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ea typeface="ＭＳ Ｐゴシック" pitchFamily="48" charset="-128"/>
                <a:cs typeface="+mn-cs"/>
              </a:defRPr>
            </a:lvl1pPr>
          </a:lstStyle>
          <a:p>
            <a:pPr>
              <a:defRPr/>
            </a:pPr>
            <a:fld id="{5C123369-FD66-4B82-9BCD-C8595967DA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48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01775"/>
            <a:ext cx="7772400" cy="1470025"/>
          </a:xfrm>
        </p:spPr>
        <p:txBody>
          <a:bodyPr/>
          <a:lstStyle/>
          <a:p>
            <a:r>
              <a:rPr lang="en-US" dirty="0" smtClean="0"/>
              <a:t>How Motor Carriers Really Buy Fuel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14400" y="37338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Presented by Gary Markham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Director of Regulatory Compliance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ProMiles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Software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657601"/>
          </a:xfrm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350 Retail pricing locations are polled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Locations scattered across five PADDS</a:t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Weekly price – each Monday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Retail price only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How is it calculated?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Problems with the average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81000" y="1219200"/>
            <a:ext cx="7772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 algn="ctr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What are the problems with the DOE average?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There are problems with the average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76400"/>
            <a:ext cx="692910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066800" y="1143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350 locations out of more than 7,000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200" y="5181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solidFill>
                  <a:srgbClr val="000000"/>
                </a:solidFill>
              </a:rPr>
              <a:t>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There are problems with the average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  DOE  Average vs. Lane on 7/20/2015 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086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1858781" y="2650761"/>
            <a:ext cx="5989819" cy="1623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There are problems with the average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  DOE Average vs. Lane on 7/24/2015 </a:t>
            </a:r>
            <a:endParaRPr lang="en-US" sz="2800" dirty="0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066800" y="1676400"/>
          <a:ext cx="70866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Connector 4"/>
          <p:cNvCxnSpPr/>
          <p:nvPr/>
        </p:nvCxnSpPr>
        <p:spPr bwMode="auto">
          <a:xfrm>
            <a:off x="1905000" y="2362200"/>
            <a:ext cx="5943600" cy="15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There are problems with the average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90600"/>
            <a:ext cx="8072786" cy="465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Have I peaked your interest yet!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But Wait!!! 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C:\Users\Gary\Downloads\surprised dog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76400"/>
            <a:ext cx="6096000" cy="3429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143000" y="51054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There’s More!!!  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Do Carriers Pay For Fuel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11430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Not Retail!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160020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Why?  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2050" name="Picture 2" descr="C:\Users\Gary\Downloads\711582_Gas_prices_trends_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702808" cy="2497544"/>
          </a:xfrm>
          <a:prstGeom prst="rect">
            <a:avLst/>
          </a:prstGeom>
          <a:noFill/>
        </p:spPr>
      </p:pic>
      <p:pic>
        <p:nvPicPr>
          <p:cNvPr id="2051" name="Picture 3" descr="C:\Users\Gary\Downloads\truck sto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3641663" cy="3175591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52400" y="449580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dirty="0" smtClean="0">
                <a:latin typeface="Arial" pitchFamily="34" charset="0"/>
                <a:cs typeface="Arial" pitchFamily="34" charset="0"/>
              </a:rPr>
              <a:t>Truck stops want to funnel drivers into the stores &gt;&gt;&gt;&gt;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/>
              <a:t>Truck Stop Margins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Content Placeholder 4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4378325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Truck stops do have margins on fuel</a:t>
            </a:r>
          </a:p>
          <a:p>
            <a:endParaRPr lang="en-US" sz="2800" dirty="0" smtClean="0"/>
          </a:p>
          <a:p>
            <a:r>
              <a:rPr lang="en-US" sz="2800" dirty="0" smtClean="0"/>
              <a:t>They are willing to give up a portion of that margin</a:t>
            </a:r>
          </a:p>
          <a:p>
            <a:endParaRPr lang="en-US" sz="2800" dirty="0" smtClean="0"/>
          </a:p>
          <a:p>
            <a:r>
              <a:rPr lang="en-US" sz="2800" dirty="0" smtClean="0"/>
              <a:t>To sell items with a higher margin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High Margin Items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Gary\Downloads\beef jerk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582" y="3573194"/>
            <a:ext cx="2329527" cy="2839282"/>
          </a:xfrm>
          <a:prstGeom prst="rect">
            <a:avLst/>
          </a:prstGeom>
          <a:noFill/>
        </p:spPr>
      </p:pic>
      <p:pic>
        <p:nvPicPr>
          <p:cNvPr id="3075" name="Picture 3" descr="C:\Users\Gary\Downloads\exhau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19200"/>
            <a:ext cx="2362200" cy="4533239"/>
          </a:xfrm>
          <a:prstGeom prst="rect">
            <a:avLst/>
          </a:prstGeom>
          <a:noFill/>
        </p:spPr>
      </p:pic>
      <p:pic>
        <p:nvPicPr>
          <p:cNvPr id="3076" name="Picture 4" descr="C:\Users\Gary\Downloads\Cobra 148GT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143001"/>
            <a:ext cx="4191000" cy="22547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200" dirty="0" smtClean="0"/>
              <a:t>Energy Information Administration (EIA)</a:t>
            </a:r>
            <a:br>
              <a:rPr lang="en-US" sz="3200" dirty="0" smtClean="0"/>
            </a:br>
            <a:r>
              <a:rPr lang="en-US" sz="2800" dirty="0" smtClean="0"/>
              <a:t>or Department of Energy (DOE)</a:t>
            </a:r>
            <a:endParaRPr lang="en-US" sz="2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6389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738" y="4038600"/>
            <a:ext cx="874986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How Do Carriers Get Discounts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295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Fuel discounts come from several sources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Negotiated discounts with truck stop chains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Owner operators get discounts thru </a:t>
            </a:r>
            <a:r>
              <a:rPr lang="en-US" sz="2800" smtClean="0">
                <a:latin typeface="Arial" pitchFamily="34" charset="0"/>
                <a:cs typeface="Arial" pitchFamily="34" charset="0"/>
              </a:rPr>
              <a:t>carriers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Leasing companies offer branded cards that allow the carrier to take advantage of the leasing company’s buying power.</a:t>
            </a: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What Does This Mean To You?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295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Assuming a discount of 10 cents per gallon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How will this impact the estimated gallons?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How will it impact the truck’s MPG?</a:t>
            </a: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The Impact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853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Conclusion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295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I’m not suggesting we stop estimating fuel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800" dirty="0" smtClean="0"/>
              <a:t>   I am suggesting we –</a:t>
            </a:r>
          </a:p>
          <a:p>
            <a:pPr lvl="1">
              <a:buFont typeface="Arial" pitchFamily="34" charset="0"/>
              <a:buChar char="•"/>
            </a:pPr>
            <a:endParaRPr lang="en-US" sz="2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Look at a carrier’s lanes of travel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regional averages instead of a national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Use a daily average price when we can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And ask the carrier if they have a fuel discount program</a:t>
            </a: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Q&amp;A Time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9600" y="12954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1295400"/>
            <a:ext cx="77724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endParaRPr lang="en-US" sz="2800" kern="0" dirty="0" smtClean="0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2"/>
                </a:solidFill>
              </a:rPr>
              <a:t>Thanks for Your Time</a:t>
            </a:r>
          </a:p>
          <a:p>
            <a:pPr lvl="0" algn="r">
              <a:defRPr/>
            </a:pPr>
            <a:endParaRPr lang="en-US" kern="0" dirty="0" smtClean="0">
              <a:solidFill>
                <a:schemeClr val="tx2"/>
              </a:solidFill>
            </a:endParaRPr>
          </a:p>
          <a:p>
            <a:pPr lvl="0" algn="r">
              <a:defRPr/>
            </a:pPr>
            <a:endParaRPr lang="en-US" kern="0" dirty="0" smtClean="0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2"/>
                </a:solidFill>
              </a:rPr>
              <a:t>Gary Markham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2"/>
                </a:solidFill>
              </a:rPr>
              <a:t>Director of Regulatory Compliance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2"/>
                </a:solidFill>
              </a:rPr>
              <a:t>ProMiles Software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2"/>
                </a:solidFill>
              </a:rPr>
              <a:t>(205)854-0146</a:t>
            </a:r>
          </a:p>
          <a:p>
            <a:pPr lvl="0" algn="ctr">
              <a:defRPr/>
            </a:pPr>
            <a:r>
              <a:rPr lang="en-US" sz="2800" kern="0" dirty="0" smtClean="0">
                <a:solidFill>
                  <a:schemeClr val="tx2"/>
                </a:solidFill>
              </a:rPr>
              <a:t>gary@promiles.com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The DOE is a government agency 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Created by The Federal Energy Administration Act of 1974 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/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/>
              <a:t>Created to address the energy shortage of the 70’s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Who is the DOE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Gas lines from the 1970’s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Gary\Downloads\gas-lin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7366000" cy="4191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Gas lines from the 1970’s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098" name="Picture 2" descr="C:\Users\Gary\Downloads\gas-lines lim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4080432" cy="3044630"/>
          </a:xfrm>
          <a:prstGeom prst="rect">
            <a:avLst/>
          </a:prstGeom>
          <a:noFill/>
        </p:spPr>
      </p:pic>
      <p:pic>
        <p:nvPicPr>
          <p:cNvPr id="4099" name="Picture 3" descr="C:\Users\Gary\Downloads\gas-lines odd-ev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2842865"/>
            <a:ext cx="4295775" cy="2850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Gas lines from the 1970’s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Gary\Downloads\Lawn Mower in a gas l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8243" y="1371600"/>
            <a:ext cx="5847513" cy="4378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4835525"/>
          </a:xfrm>
        </p:spPr>
        <p:txBody>
          <a:bodyPr/>
          <a:lstStyle/>
          <a:p>
            <a:r>
              <a:rPr lang="en-US" sz="2800" dirty="0" smtClean="0"/>
              <a:t>Responsible for </a:t>
            </a:r>
          </a:p>
          <a:p>
            <a:pPr lvl="1"/>
            <a:r>
              <a:rPr lang="en-US" dirty="0" smtClean="0"/>
              <a:t>Short/Long Term Energy Outlook</a:t>
            </a:r>
          </a:p>
          <a:p>
            <a:r>
              <a:rPr lang="en-US" sz="2800" dirty="0" smtClean="0"/>
              <a:t>Reporting on </a:t>
            </a:r>
          </a:p>
          <a:p>
            <a:pPr lvl="1"/>
            <a:r>
              <a:rPr lang="en-US" dirty="0" smtClean="0"/>
              <a:t>Natural Gas</a:t>
            </a:r>
          </a:p>
          <a:p>
            <a:pPr lvl="1"/>
            <a:r>
              <a:rPr lang="en-US" dirty="0" smtClean="0"/>
              <a:t>Drilling Productivity</a:t>
            </a:r>
          </a:p>
          <a:p>
            <a:pPr lvl="1"/>
            <a:r>
              <a:rPr lang="en-US" dirty="0" smtClean="0"/>
              <a:t>Electric Power</a:t>
            </a:r>
          </a:p>
          <a:p>
            <a:pPr lvl="1"/>
            <a:r>
              <a:rPr lang="en-US" dirty="0" smtClean="0"/>
              <a:t>Petroleum Supply</a:t>
            </a:r>
          </a:p>
          <a:p>
            <a:pPr lvl="1"/>
            <a:r>
              <a:rPr lang="en-US" dirty="0" smtClean="0"/>
              <a:t>Petroleum Marketing</a:t>
            </a:r>
          </a:p>
          <a:p>
            <a:pPr lvl="1"/>
            <a:r>
              <a:rPr lang="en-US" dirty="0" smtClean="0"/>
              <a:t>Monitor Biodiesel Production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DOE Does More Than Averages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19200"/>
            <a:ext cx="7772400" cy="4267200"/>
          </a:xfrm>
        </p:spPr>
        <p:txBody>
          <a:bodyPr/>
          <a:lstStyle/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So…They do much more… 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Than just publishing an average weekly fuel price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But…</a:t>
            </a: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800100" lvl="1" indent="-342900">
              <a:buClr>
                <a:schemeClr val="accent2">
                  <a:lumMod val="50000"/>
                </a:schemeClr>
              </a:buClr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How is the Weekly Average calculated? 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DOE Does More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pPr marL="800100" lvl="1" indent="-342900"/>
            <a:r>
              <a:rPr lang="en-US" sz="3600" dirty="0" smtClean="0">
                <a:latin typeface="Arial" pitchFamily="34" charset="0"/>
                <a:cs typeface="Arial" pitchFamily="34" charset="0"/>
              </a:rPr>
              <a:t>How is it calculated? </a:t>
            </a:r>
            <a:endParaRPr lang="en-US" sz="36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8846" y="1371600"/>
            <a:ext cx="6466308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51645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FTA IRP Power Point Template 2 - SELECTED">
  <a:themeElements>
    <a:clrScheme name="AAMVA_IRP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AMVA_IRP_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AAMVA_IRP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VA_IRP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VA_IRP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IFTA IRP Power Point Template 2 - SELECTED</Template>
  <TotalTime>2822</TotalTime>
  <Words>402</Words>
  <Application>Microsoft Office PowerPoint</Application>
  <PresentationFormat>On-screen Show (4:3)</PresentationFormat>
  <Paragraphs>110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IFTA IRP Power Point Template 2 - SELECTED</vt:lpstr>
      <vt:lpstr>How Motor Carriers Really Buy Fuel</vt:lpstr>
      <vt:lpstr>Energy Information Administration (EIA) or Department of Energy (DOE)</vt:lpstr>
      <vt:lpstr>Who is the DOE </vt:lpstr>
      <vt:lpstr>Gas lines from the 1970’s</vt:lpstr>
      <vt:lpstr>Gas lines from the 1970’s</vt:lpstr>
      <vt:lpstr>Gas lines from the 1970’s</vt:lpstr>
      <vt:lpstr>DOE Does More Than Averages</vt:lpstr>
      <vt:lpstr>DOE Does More</vt:lpstr>
      <vt:lpstr>How is it calculated? </vt:lpstr>
      <vt:lpstr>How is it calculated? </vt:lpstr>
      <vt:lpstr>Problems with the average</vt:lpstr>
      <vt:lpstr>There are problems with the average</vt:lpstr>
      <vt:lpstr>There are problems with the average</vt:lpstr>
      <vt:lpstr>There are problems with the average</vt:lpstr>
      <vt:lpstr>There are problems with the average</vt:lpstr>
      <vt:lpstr>Have I peaked your interest yet!</vt:lpstr>
      <vt:lpstr>What Do Carriers Pay For Fuel</vt:lpstr>
      <vt:lpstr>Truck Stop Margins</vt:lpstr>
      <vt:lpstr>High Margin Items</vt:lpstr>
      <vt:lpstr>How Do Carriers Get Discounts</vt:lpstr>
      <vt:lpstr>What Does This Mean To You?</vt:lpstr>
      <vt:lpstr>The Impact</vt:lpstr>
      <vt:lpstr>Conclusion </vt:lpstr>
      <vt:lpstr>Q&amp;A Time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Rizzo Trapp</dc:creator>
  <cp:lastModifiedBy>Tammy Trinker</cp:lastModifiedBy>
  <cp:revision>169</cp:revision>
  <dcterms:created xsi:type="dcterms:W3CDTF">2013-12-31T16:19:10Z</dcterms:created>
  <dcterms:modified xsi:type="dcterms:W3CDTF">2016-03-07T16:17:30Z</dcterms:modified>
</cp:coreProperties>
</file>